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69" r:id="rId4"/>
    <p:sldId id="258" r:id="rId5"/>
    <p:sldId id="259" r:id="rId6"/>
    <p:sldId id="260" r:id="rId7"/>
    <p:sldId id="262" r:id="rId8"/>
    <p:sldId id="270" r:id="rId9"/>
    <p:sldId id="263" r:id="rId10"/>
    <p:sldId id="265" r:id="rId11"/>
    <p:sldId id="267"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9185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33" autoAdjust="0"/>
    <p:restoredTop sz="93471" autoAdjust="0"/>
  </p:normalViewPr>
  <p:slideViewPr>
    <p:cSldViewPr snapToGrid="0">
      <p:cViewPr>
        <p:scale>
          <a:sx n="81" d="100"/>
          <a:sy n="81" d="100"/>
        </p:scale>
        <p:origin x="-216" y="-3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4/15/2019</a:t>
            </a:fld>
            <a:endParaRPr lang="en-US" dirty="0"/>
          </a:p>
        </p:txBody>
      </p:sp>
      <p:sp>
        <p:nvSpPr>
          <p:cNvPr id="5" name="Footer Placeholder 4"/>
          <p:cNvSpPr>
            <a:spLocks noGrp="1"/>
          </p:cNvSpPr>
          <p:nvPr>
            <p:ph type="ftr" sz="quarter" idx="11"/>
          </p:nvPr>
        </p:nvSpPr>
        <p:spPr>
          <a:xfrm>
            <a:off x="5332412" y="5883275"/>
            <a:ext cx="4324044" cy="365125"/>
          </a:xfrm>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14:vortex dir="r"/>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4/15/2019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951856" y="5867131"/>
            <a:ext cx="551167" cy="365125"/>
          </a:xfrm>
        </p:spPr>
        <p:txBody>
          <a:bodyPr/>
          <a:lstStyle/>
          <a:p>
            <a:fld id="{6D22F896-40B5-4ADD-8801-0D06FADFA095}" type="slidenum">
              <a:rPr lang="en-US" smtClean="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14:vortex dir="r"/>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t>4/15/2019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14:vortex dir="r"/>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4/15/2019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14:vortex dir="r"/>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4/15/2019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14:vortex dir="r"/>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4/15/2019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14:vortex dir="r"/>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4/15/2019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14:vortex dir="r"/>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4/15/2019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14:vortex dir="r"/>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4/15/2019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14:vortex dir="r"/>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4/15/2019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14:vortex dir="r"/>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t>4/15/2019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14:vortex dir="r"/>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t>4/15/2019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14:vortex dir="r"/>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t>4/15/2019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14:vortex dir="r"/>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t>4/15/2019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14:vortex dir="r"/>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t>4/15/2019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14:vortex dir="r"/>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4/15/2019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14:vortex dir="r"/>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4/15/2019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14:vortex dir="r"/>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48A87A34-81AB-432B-8DAE-1953F412C126}" type="datetimeFigureOut">
              <a:rPr lang="en-US" smtClean="0"/>
              <a:t>4/15/2019</a:t>
            </a:fld>
            <a:endParaRPr lang="en-US" dirty="0"/>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6D22F896-40B5-4ADD-8801-0D06FADFA095}"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mc:AlternateContent xmlns:mc="http://schemas.openxmlformats.org/markup-compatibility/2006" xmlns:p14="http://schemas.microsoft.com/office/powerpoint/2010/main">
    <mc:Choice Requires="p14">
      <p:transition spd="slow" p14:dur="1500">
        <p14:vortex dir="r"/>
      </p:transition>
    </mc:Choice>
    <mc:Fallback xmlns="">
      <p:transition spd="slow">
        <p:fade/>
      </p:transition>
    </mc:Fallback>
  </mc:AlternateConten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panose="020B0604020202020204"/>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panose="020B0604020202020204"/>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panose="020B0604020202020204"/>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panose="020B0604020202020204"/>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panose="020B0604020202020204"/>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panose="020B0604020202020204"/>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panose="020B0604020202020204"/>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panose="020B0604020202020204"/>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panose="020B0604020202020204"/>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916555" y="1859915"/>
            <a:ext cx="9128760" cy="1623695"/>
          </a:xfrm>
        </p:spPr>
        <p:txBody>
          <a:bodyPr>
            <a:normAutofit fontScale="90000"/>
          </a:bodyPr>
          <a:lstStyle/>
          <a:p>
            <a:pPr algn="ctr"/>
            <a:r>
              <a:rPr lang="en-US" sz="9600" dirty="0" smtClean="0">
                <a:latin typeface="Algerian" panose="04020705040A02060702" pitchFamily="82" charset="0"/>
              </a:rPr>
              <a:t>  TRUCK-connect</a:t>
            </a:r>
            <a:endParaRPr lang="en-US" sz="9600" dirty="0">
              <a:latin typeface="Algerian" panose="04020705040A02060702" pitchFamily="82" charset="0"/>
            </a:endParaRPr>
          </a:p>
        </p:txBody>
      </p:sp>
      <p:sp>
        <p:nvSpPr>
          <p:cNvPr id="3" name="Subtitle 2"/>
          <p:cNvSpPr>
            <a:spLocks noGrp="1"/>
          </p:cNvSpPr>
          <p:nvPr>
            <p:ph type="subTitle" idx="1"/>
          </p:nvPr>
        </p:nvSpPr>
        <p:spPr>
          <a:xfrm>
            <a:off x="3023462" y="3898233"/>
            <a:ext cx="5795686" cy="818146"/>
          </a:xfrm>
        </p:spPr>
        <p:txBody>
          <a:bodyPr/>
          <a:lstStyle/>
          <a:p>
            <a:r>
              <a:rPr lang="en-US" dirty="0" smtClean="0"/>
              <a:t>THE ULTIMATE TRANSPORT COMPANION</a:t>
            </a:r>
            <a:endParaRPr lang="en-US" dirty="0"/>
          </a:p>
        </p:txBody>
      </p:sp>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backgroundRemoval t="8716" b="96330" l="0" r="98268"/>
                    </a14:imgEffect>
                  </a14:imgLayer>
                </a14:imgProps>
              </a:ext>
            </a:extLst>
          </a:blip>
          <a:stretch>
            <a:fillRect/>
          </a:stretch>
        </p:blipFill>
        <p:spPr>
          <a:xfrm>
            <a:off x="2060155" y="2126027"/>
            <a:ext cx="2200275" cy="207645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p14:vortex dir="r"/>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1"/>
            <a:ext cx="10018713" cy="709862"/>
          </a:xfrm>
        </p:spPr>
        <p:txBody>
          <a:bodyPr/>
          <a:lstStyle/>
          <a:p>
            <a:pPr algn="l"/>
            <a:r>
              <a:rPr lang="en-US" dirty="0">
                <a:latin typeface="Aharoni" panose="02010803020104030203" pitchFamily="2" charset="-79"/>
                <a:cs typeface="Aharoni" panose="02010803020104030203" pitchFamily="2" charset="-79"/>
              </a:rPr>
              <a:t>Project overview</a:t>
            </a:r>
          </a:p>
        </p:txBody>
      </p:sp>
      <p:sp>
        <p:nvSpPr>
          <p:cNvPr id="3" name="Content Placeholder 2"/>
          <p:cNvSpPr>
            <a:spLocks noGrp="1"/>
          </p:cNvSpPr>
          <p:nvPr>
            <p:ph idx="1"/>
          </p:nvPr>
        </p:nvSpPr>
        <p:spPr>
          <a:xfrm>
            <a:off x="1484310" y="1961147"/>
            <a:ext cx="10018713" cy="3830053"/>
          </a:xfrm>
        </p:spPr>
        <p:txBody>
          <a:bodyPr/>
          <a:lstStyle/>
          <a:p>
            <a:pPr marL="0" indent="0">
              <a:buNone/>
            </a:pPr>
            <a:r>
              <a:rPr lang="en-US" dirty="0" smtClean="0">
                <a:latin typeface="Aharoni" panose="02010803020104030203" pitchFamily="2" charset="-79"/>
                <a:cs typeface="Aharoni" panose="02010803020104030203" pitchFamily="2" charset="-79"/>
              </a:rPr>
              <a:t>We are developing an online platform and eventually an app that connects the main players in the freight industry with mechanics. This will help reduce the time trailers use to reach its destination and the number of road accidents experienced along the 1-95 in Connecticut route, dominated by trucks. </a:t>
            </a:r>
            <a:endParaRPr lang="en-US" dirty="0">
              <a:latin typeface="Aharoni" panose="02010803020104030203" pitchFamily="2" charset="-79"/>
              <a:cs typeface="Aharoni" panose="02010803020104030203" pitchFamily="2" charset="-79"/>
            </a:endParaRPr>
          </a:p>
        </p:txBody>
      </p:sp>
    </p:spTree>
  </p:cSld>
  <p:clrMapOvr>
    <a:masterClrMapping/>
  </p:clrMapOvr>
  <mc:AlternateContent xmlns:mc="http://schemas.openxmlformats.org/markup-compatibility/2006" xmlns:p14="http://schemas.microsoft.com/office/powerpoint/2010/main">
    <mc:Choice Requires="p14">
      <p:transition spd="slow" p14:dur="1500">
        <p14:vortex dir="r"/>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3995" y="883920"/>
            <a:ext cx="9589135" cy="941705"/>
          </a:xfrm>
        </p:spPr>
        <p:txBody>
          <a:bodyPr/>
          <a:lstStyle/>
          <a:p>
            <a:r>
              <a:rPr lang="en-US"/>
              <a:t>PROJECT MISSION STATEMENT </a:t>
            </a:r>
          </a:p>
        </p:txBody>
      </p:sp>
      <p:sp>
        <p:nvSpPr>
          <p:cNvPr id="3" name="Content Placeholder 2"/>
          <p:cNvSpPr>
            <a:spLocks noGrp="1"/>
          </p:cNvSpPr>
          <p:nvPr>
            <p:ph idx="1"/>
          </p:nvPr>
        </p:nvSpPr>
        <p:spPr>
          <a:xfrm>
            <a:off x="1483995" y="2667000"/>
            <a:ext cx="10019030" cy="2460625"/>
          </a:xfrm>
        </p:spPr>
        <p:txBody>
          <a:bodyPr/>
          <a:lstStyle/>
          <a:p>
            <a:r>
              <a:rPr lang="en-US" sz="3200">
                <a:ln/>
                <a:solidFill>
                  <a:schemeClr val="tx1"/>
                </a:solidFill>
                <a:effectLst>
                  <a:outerShdw blurRad="38100" dist="19050" dir="2700000" algn="tl" rotWithShape="0">
                    <a:schemeClr val="dk1">
                      <a:alpha val="40000"/>
                    </a:schemeClr>
                  </a:outerShdw>
                </a:effectLst>
              </a:rPr>
              <a:t>Connecting major stake holders in the freight industry to increase productivity of mechanics as well as reduce the accident rates.</a:t>
            </a:r>
          </a:p>
        </p:txBody>
      </p:sp>
    </p:spTree>
  </p:cSld>
  <p:clrMapOvr>
    <a:masterClrMapping/>
  </p:clrMapOvr>
  <mc:AlternateContent xmlns:mc="http://schemas.openxmlformats.org/markup-compatibility/2006" xmlns:p14="http://schemas.microsoft.com/office/powerpoint/2010/main">
    <mc:Choice Requires="p14">
      <p:transition spd="slow" p14:dur="1500">
        <p14:vortex dir="r"/>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p:cNvPicPr>
            <a:picLocks noGrp="1" noChangeAspect="1"/>
          </p:cNvPicPr>
          <p:nvPr>
            <p:ph sz="half" idx="1"/>
          </p:nvPr>
        </p:nvPicPr>
        <p:blipFill>
          <a:blip r:embed="rId2">
            <a:duotone>
              <a:schemeClr val="accent1">
                <a:shade val="45000"/>
                <a:satMod val="135000"/>
              </a:schemeClr>
              <a:prstClr val="white"/>
            </a:duotone>
          </a:blip>
          <a:stretch>
            <a:fillRect/>
          </a:stretch>
        </p:blipFill>
        <p:spPr>
          <a:xfrm>
            <a:off x="1708484" y="2514601"/>
            <a:ext cx="4102769" cy="3970419"/>
          </a:xfrm>
          <a:prstGeom prst="rect">
            <a:avLst/>
          </a:prstGeom>
        </p:spPr>
      </p:pic>
      <p:sp>
        <p:nvSpPr>
          <p:cNvPr id="2" name="Title 1"/>
          <p:cNvSpPr>
            <a:spLocks noGrp="1"/>
          </p:cNvSpPr>
          <p:nvPr>
            <p:ph type="title"/>
          </p:nvPr>
        </p:nvSpPr>
        <p:spPr>
          <a:xfrm>
            <a:off x="1484311" y="240633"/>
            <a:ext cx="10018713" cy="1828800"/>
          </a:xfrm>
        </p:spPr>
        <p:txBody>
          <a:bodyPr>
            <a:normAutofit/>
          </a:bodyPr>
          <a:lstStyle/>
          <a:p>
            <a:r>
              <a:rPr lang="en-US" dirty="0" smtClean="0">
                <a:latin typeface="Aharoni" panose="02010803020104030203" pitchFamily="2" charset="-79"/>
                <a:cs typeface="Aharoni" panose="02010803020104030203" pitchFamily="2" charset="-79"/>
              </a:rPr>
              <a:t>PROBLEM STATEMENT</a:t>
            </a:r>
            <a:br>
              <a:rPr lang="en-US" dirty="0" smtClean="0">
                <a:latin typeface="Aharoni" panose="02010803020104030203" pitchFamily="2" charset="-79"/>
                <a:cs typeface="Aharoni" panose="02010803020104030203" pitchFamily="2" charset="-79"/>
              </a:rPr>
            </a:br>
            <a:r>
              <a:rPr lang="en-US" sz="2800" dirty="0" smtClean="0">
                <a:latin typeface="Aharoni" panose="02010803020104030203" pitchFamily="2" charset="-79"/>
                <a:cs typeface="Aharoni" panose="02010803020104030203" pitchFamily="2" charset="-79"/>
              </a:rPr>
              <a:t>The freight industry aches for a long-lasting solution to the mistrust challenge between employers and employees. </a:t>
            </a:r>
            <a:endParaRPr lang="en-US" dirty="0">
              <a:latin typeface="Aharoni" panose="02010803020104030203" pitchFamily="2" charset="-79"/>
              <a:cs typeface="Aharoni" panose="02010803020104030203" pitchFamily="2" charset="-79"/>
            </a:endParaRPr>
          </a:p>
        </p:txBody>
      </p:sp>
      <p:pic>
        <p:nvPicPr>
          <p:cNvPr id="10" name="Content Placeholder 9"/>
          <p:cNvPicPr>
            <a:picLocks noGrp="1" noChangeAspect="1"/>
          </p:cNvPicPr>
          <p:nvPr>
            <p:ph sz="half" idx="2"/>
          </p:nvPr>
        </p:nvPicPr>
        <p:blipFill>
          <a:blip r:embed="rId3"/>
          <a:stretch>
            <a:fillRect/>
          </a:stretch>
        </p:blipFill>
        <p:spPr>
          <a:xfrm>
            <a:off x="6087979" y="2237874"/>
            <a:ext cx="5415045" cy="4620126"/>
          </a:xfrm>
          <a:prstGeom prst="rect">
            <a:avLst/>
          </a:prstGeom>
        </p:spPr>
      </p:pic>
      <p:sp>
        <p:nvSpPr>
          <p:cNvPr id="11" name="TextBox 10"/>
          <p:cNvSpPr txBox="1"/>
          <p:nvPr/>
        </p:nvSpPr>
        <p:spPr>
          <a:xfrm>
            <a:off x="1708484" y="2947738"/>
            <a:ext cx="3994484" cy="1845310"/>
          </a:xfrm>
          <a:prstGeom prst="rect">
            <a:avLst/>
          </a:prstGeom>
          <a:noFill/>
        </p:spPr>
        <p:txBody>
          <a:bodyPr wrap="square" rtlCol="0">
            <a:spAutoFit/>
          </a:bodyPr>
          <a:lstStyle/>
          <a:p>
            <a:r>
              <a:rPr lang="en-US" sz="2400" b="1" u="sng" dirty="0" smtClean="0">
                <a:latin typeface="Agency FB" panose="020B0503020202020204" pitchFamily="34" charset="0"/>
              </a:rPr>
              <a:t>TRUCK OWNER</a:t>
            </a:r>
          </a:p>
          <a:p>
            <a:pPr marL="342900" indent="-342900">
              <a:buFont typeface="+mj-lt"/>
              <a:buAutoNum type="arabicPeriod"/>
            </a:pPr>
            <a:r>
              <a:rPr lang="en-US" b="1" dirty="0" smtClean="0">
                <a:solidFill>
                  <a:srgbClr val="091857"/>
                </a:solidFill>
              </a:rPr>
              <a:t>WILL MY GOODS ARIVE IN TIME?</a:t>
            </a:r>
          </a:p>
          <a:p>
            <a:pPr marL="342900" indent="-342900">
              <a:buFont typeface="+mj-lt"/>
              <a:buAutoNum type="arabicPeriod"/>
            </a:pPr>
            <a:r>
              <a:rPr lang="en-US" b="1" dirty="0" smtClean="0">
                <a:solidFill>
                  <a:srgbClr val="091857"/>
                </a:solidFill>
              </a:rPr>
              <a:t>IS MY TRUCK SERVICED?</a:t>
            </a:r>
          </a:p>
          <a:p>
            <a:pPr marL="342900" indent="-342900">
              <a:buFont typeface="+mj-lt"/>
              <a:buAutoNum type="arabicPeriod"/>
            </a:pPr>
            <a:r>
              <a:rPr lang="en-US" b="1" dirty="0" smtClean="0">
                <a:solidFill>
                  <a:srgbClr val="091857"/>
                </a:solidFill>
              </a:rPr>
              <a:t>WILL IT BREAKDOWN EN-ROUTE?</a:t>
            </a:r>
          </a:p>
          <a:p>
            <a:pPr marL="342900" indent="-342900">
              <a:buFont typeface="+mj-lt"/>
              <a:buAutoNum type="arabicPeriod"/>
            </a:pPr>
            <a:r>
              <a:rPr lang="en-US" b="1" dirty="0" smtClean="0">
                <a:solidFill>
                  <a:srgbClr val="091857"/>
                </a:solidFill>
              </a:rPr>
              <a:t>IS THE ROAD SAFE?</a:t>
            </a:r>
          </a:p>
          <a:p>
            <a:endParaRPr lang="en-US" dirty="0"/>
          </a:p>
        </p:txBody>
      </p:sp>
      <p:sp>
        <p:nvSpPr>
          <p:cNvPr id="12" name="TextBox 11"/>
          <p:cNvSpPr txBox="1"/>
          <p:nvPr/>
        </p:nvSpPr>
        <p:spPr>
          <a:xfrm>
            <a:off x="6493667" y="3160982"/>
            <a:ext cx="4704346" cy="1845310"/>
          </a:xfrm>
          <a:prstGeom prst="rect">
            <a:avLst/>
          </a:prstGeom>
          <a:noFill/>
        </p:spPr>
        <p:txBody>
          <a:bodyPr wrap="square" rtlCol="0">
            <a:spAutoFit/>
          </a:bodyPr>
          <a:lstStyle/>
          <a:p>
            <a:r>
              <a:rPr lang="en-US" sz="2400" b="1" u="sng" dirty="0" smtClean="0">
                <a:latin typeface="Agency FB" panose="020B0503020202020204" pitchFamily="34" charset="0"/>
              </a:rPr>
              <a:t>TRUCK DRIVERS</a:t>
            </a:r>
          </a:p>
          <a:p>
            <a:pPr marL="342900" indent="-342900">
              <a:buFont typeface="+mj-lt"/>
              <a:buAutoNum type="arabicPeriod"/>
            </a:pPr>
            <a:r>
              <a:rPr lang="en-US" b="1" dirty="0" smtClean="0">
                <a:solidFill>
                  <a:srgbClr val="FF0000"/>
                </a:solidFill>
              </a:rPr>
              <a:t>CAN I FIX ALL TRUCK PROBLEMS?</a:t>
            </a:r>
          </a:p>
          <a:p>
            <a:pPr marL="342900" indent="-342900">
              <a:buFont typeface="+mj-lt"/>
              <a:buAutoNum type="arabicPeriod"/>
            </a:pPr>
            <a:r>
              <a:rPr lang="en-US" b="1" dirty="0" smtClean="0">
                <a:solidFill>
                  <a:srgbClr val="FF0000"/>
                </a:solidFill>
              </a:rPr>
              <a:t>HOW OFTEN WILL A BREAKDOWN OCCUR?</a:t>
            </a:r>
          </a:p>
          <a:p>
            <a:pPr marL="342900" indent="-342900">
              <a:buFont typeface="+mj-lt"/>
              <a:buAutoNum type="arabicPeriod"/>
            </a:pPr>
            <a:r>
              <a:rPr lang="en-US" b="1" dirty="0" smtClean="0">
                <a:solidFill>
                  <a:srgbClr val="FF0000"/>
                </a:solidFill>
              </a:rPr>
              <a:t>CAN I GET A RELIABLE MECHANIC?</a:t>
            </a:r>
          </a:p>
          <a:p>
            <a:pPr marL="342900" indent="-342900">
              <a:buFont typeface="+mj-lt"/>
              <a:buAutoNum type="arabicPeriod"/>
            </a:pPr>
            <a:r>
              <a:rPr lang="en-US" b="1" dirty="0" smtClean="0">
                <a:solidFill>
                  <a:srgbClr val="FF0000"/>
                </a:solidFill>
              </a:rPr>
              <a:t>IS THE ROAD SECURE?</a:t>
            </a:r>
          </a:p>
        </p:txBody>
      </p:sp>
    </p:spTree>
  </p:cSld>
  <p:clrMapOvr>
    <a:masterClrMapping/>
  </p:clrMapOvr>
  <mc:AlternateContent xmlns:mc="http://schemas.openxmlformats.org/markup-compatibility/2006" xmlns:p14="http://schemas.microsoft.com/office/powerpoint/2010/main">
    <mc:Choice Requires="p14">
      <p:transition spd="slow" p14:dur="1500">
        <p14:vortex dir="r"/>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1" y="300789"/>
            <a:ext cx="10018713" cy="1179095"/>
          </a:xfrm>
        </p:spPr>
        <p:txBody>
          <a:bodyPr/>
          <a:lstStyle/>
          <a:p>
            <a:r>
              <a:rPr lang="en-US" dirty="0" smtClean="0">
                <a:sym typeface="+mn-ea"/>
              </a:rPr>
              <a:t>MARKET OPPOR</a:t>
            </a:r>
            <a:r>
              <a:rPr lang="en-US" dirty="0" smtClean="0"/>
              <a:t>TUNITY</a:t>
            </a:r>
            <a:endParaRPr lang="en-US" dirty="0"/>
          </a:p>
        </p:txBody>
      </p:sp>
      <p:sp>
        <p:nvSpPr>
          <p:cNvPr id="3" name="Content Placeholder 2"/>
          <p:cNvSpPr>
            <a:spLocks noGrp="1"/>
          </p:cNvSpPr>
          <p:nvPr>
            <p:ph sz="half" idx="1"/>
          </p:nvPr>
        </p:nvSpPr>
        <p:spPr>
          <a:xfrm>
            <a:off x="1484312" y="2153653"/>
            <a:ext cx="4895055" cy="3637547"/>
          </a:xfrm>
        </p:spPr>
        <p:txBody>
          <a:bodyPr/>
          <a:lstStyle/>
          <a:p>
            <a:pPr marL="0" indent="0" algn="ctr">
              <a:buNone/>
            </a:pPr>
            <a:r>
              <a:rPr lang="en-US" b="1" u="sng" dirty="0" smtClean="0"/>
              <a:t>AREAS PRONE TO BREAKDOWNS</a:t>
            </a:r>
          </a:p>
          <a:p>
            <a:r>
              <a:rPr lang="en-US" dirty="0" smtClean="0"/>
              <a:t>NORWALK CITY</a:t>
            </a:r>
          </a:p>
          <a:p>
            <a:r>
              <a:rPr lang="en-US" dirty="0" smtClean="0"/>
              <a:t>NEW JERSEY</a:t>
            </a:r>
          </a:p>
          <a:p>
            <a:r>
              <a:rPr lang="en-US" dirty="0" smtClean="0"/>
              <a:t>PENNSYLVANIA</a:t>
            </a:r>
          </a:p>
          <a:p>
            <a:r>
              <a:rPr lang="en-US" dirty="0" smtClean="0"/>
              <a:t>MAINE</a:t>
            </a:r>
          </a:p>
          <a:p>
            <a:r>
              <a:rPr lang="en-US" dirty="0" smtClean="0"/>
              <a:t>MIAMI</a:t>
            </a:r>
          </a:p>
          <a:p>
            <a:endParaRPr lang="en-US" dirty="0"/>
          </a:p>
        </p:txBody>
      </p:sp>
      <p:sp>
        <p:nvSpPr>
          <p:cNvPr id="4" name="Content Placeholder 3"/>
          <p:cNvSpPr>
            <a:spLocks noGrp="1"/>
          </p:cNvSpPr>
          <p:nvPr>
            <p:ph sz="half" idx="2"/>
          </p:nvPr>
        </p:nvSpPr>
        <p:spPr>
          <a:xfrm>
            <a:off x="6607967" y="2153653"/>
            <a:ext cx="4895056" cy="3637547"/>
          </a:xfrm>
        </p:spPr>
        <p:txBody>
          <a:bodyPr/>
          <a:lstStyle/>
          <a:p>
            <a:pPr marL="0" indent="0" algn="ctr">
              <a:buNone/>
            </a:pPr>
            <a:r>
              <a:rPr lang="en-US" b="1" u="sng" dirty="0" smtClean="0"/>
              <a:t>AREAS WITH LESS MECHANICS</a:t>
            </a:r>
          </a:p>
          <a:p>
            <a:r>
              <a:rPr lang="en-US" dirty="0" smtClean="0"/>
              <a:t>NORWALK CITY</a:t>
            </a:r>
          </a:p>
          <a:p>
            <a:r>
              <a:rPr lang="en-US" dirty="0" smtClean="0"/>
              <a:t>NEW JERSEY</a:t>
            </a:r>
          </a:p>
          <a:p>
            <a:r>
              <a:rPr lang="en-US" dirty="0" smtClean="0"/>
              <a:t>PENNSYLVANIA</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14:vortex dir="r"/>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1" y="360948"/>
            <a:ext cx="10018713" cy="1082841"/>
          </a:xfrm>
        </p:spPr>
        <p:txBody>
          <a:bodyPr/>
          <a:lstStyle/>
          <a:p>
            <a:r>
              <a:rPr lang="en-US" b="1" dirty="0"/>
              <a:t>WORK BREAKDOWN STRUCTURE</a:t>
            </a:r>
          </a:p>
        </p:txBody>
      </p:sp>
      <p:sp>
        <p:nvSpPr>
          <p:cNvPr id="3" name="Content Placeholder 2"/>
          <p:cNvSpPr>
            <a:spLocks noGrp="1"/>
          </p:cNvSpPr>
          <p:nvPr>
            <p:ph sz="half" idx="1"/>
          </p:nvPr>
        </p:nvSpPr>
        <p:spPr>
          <a:xfrm>
            <a:off x="1484312" y="1576137"/>
            <a:ext cx="4895055" cy="4680284"/>
          </a:xfrm>
        </p:spPr>
        <p:txBody>
          <a:bodyPr>
            <a:normAutofit/>
          </a:bodyPr>
          <a:lstStyle/>
          <a:p>
            <a:r>
              <a:rPr lang="en-US" dirty="0" smtClean="0">
                <a:latin typeface="Aharoni" panose="02010803020104030203" pitchFamily="2" charset="-79"/>
                <a:cs typeface="Aharoni" panose="02010803020104030203" pitchFamily="2" charset="-79"/>
              </a:rPr>
              <a:t>ENROLLING MECHANICS ON PLATFORM</a:t>
            </a:r>
          </a:p>
          <a:p>
            <a:r>
              <a:rPr lang="en-US" dirty="0" smtClean="0">
                <a:latin typeface="Aharoni" panose="02010803020104030203" pitchFamily="2" charset="-79"/>
                <a:cs typeface="Aharoni" panose="02010803020104030203" pitchFamily="2" charset="-79"/>
              </a:rPr>
              <a:t>ENROLLING DRIVER (through companies) TO THE PLATFORM</a:t>
            </a:r>
          </a:p>
          <a:p>
            <a:r>
              <a:rPr lang="en-US" dirty="0" smtClean="0">
                <a:latin typeface="Aharoni" panose="02010803020104030203" pitchFamily="2" charset="-79"/>
                <a:cs typeface="Aharoni" panose="02010803020104030203" pitchFamily="2" charset="-79"/>
              </a:rPr>
              <a:t>ENROLLMENT OF PARTNERS</a:t>
            </a:r>
          </a:p>
          <a:p>
            <a:r>
              <a:rPr lang="en-US" dirty="0" smtClean="0">
                <a:latin typeface="Aharoni" panose="02010803020104030203" pitchFamily="2" charset="-79"/>
                <a:cs typeface="Aharoni" panose="02010803020104030203" pitchFamily="2" charset="-79"/>
              </a:rPr>
              <a:t>DRIVER SCANS THE NEAREST AVAILABLE MECHANICAL SERVICE PROVIDER</a:t>
            </a:r>
          </a:p>
          <a:p>
            <a:r>
              <a:rPr lang="en-US" dirty="0" smtClean="0">
                <a:latin typeface="Aharoni" panose="02010803020104030203" pitchFamily="2" charset="-79"/>
                <a:cs typeface="Aharoni" panose="02010803020104030203" pitchFamily="2" charset="-79"/>
              </a:rPr>
              <a:t>TRUCKHUB PAYS THE MECHANIC AFTER SERVICES</a:t>
            </a:r>
          </a:p>
          <a:p>
            <a:r>
              <a:rPr lang="en-US" dirty="0" smtClean="0">
                <a:latin typeface="Aharoni" panose="02010803020104030203" pitchFamily="2" charset="-79"/>
                <a:cs typeface="Aharoni" panose="02010803020104030203" pitchFamily="2" charset="-79"/>
              </a:rPr>
              <a:t>TRUCKHUB GENERATES SENDS MONTHLY RECEIPTS TO RESPECTIVE COMPANIES</a:t>
            </a:r>
          </a:p>
          <a:p>
            <a:endParaRPr lang="en-US" dirty="0"/>
          </a:p>
        </p:txBody>
      </p:sp>
      <p:sp>
        <p:nvSpPr>
          <p:cNvPr id="8" name="Content Placeholder 7"/>
          <p:cNvSpPr>
            <a:spLocks noGrp="1"/>
          </p:cNvSpPr>
          <p:nvPr>
            <p:ph sz="half" idx="2"/>
          </p:nvPr>
        </p:nvSpPr>
        <p:spPr>
          <a:xfrm>
            <a:off x="7700211" y="1900989"/>
            <a:ext cx="3549315" cy="3890211"/>
          </a:xfrm>
        </p:spPr>
        <p:txBody>
          <a:bodyPr>
            <a:normAutofit/>
          </a:bodyPr>
          <a:lstStyle/>
          <a:p>
            <a:pPr marL="0" indent="0" algn="ctr">
              <a:buNone/>
            </a:pPr>
            <a:r>
              <a:rPr lang="en-US" b="1" u="sng" dirty="0" smtClean="0"/>
              <a:t>PROPOSED PARTNERS</a:t>
            </a:r>
          </a:p>
          <a:p>
            <a:r>
              <a:rPr lang="en-US" dirty="0" smtClean="0">
                <a:latin typeface="Aharoni" panose="02010803020104030203" pitchFamily="2" charset="-79"/>
                <a:cs typeface="Aharoni" panose="02010803020104030203" pitchFamily="2" charset="-79"/>
              </a:rPr>
              <a:t>INDIVIDUAL MECHANICS</a:t>
            </a:r>
          </a:p>
          <a:p>
            <a:r>
              <a:rPr lang="en-US" dirty="0" smtClean="0">
                <a:latin typeface="Aharoni" panose="02010803020104030203" pitchFamily="2" charset="-79"/>
                <a:cs typeface="Aharoni" panose="02010803020104030203" pitchFamily="2" charset="-79"/>
              </a:rPr>
              <a:t>ESTABLISHED GARAGES</a:t>
            </a:r>
          </a:p>
          <a:p>
            <a:r>
              <a:rPr lang="en-US" dirty="0" smtClean="0">
                <a:latin typeface="Aharoni" panose="02010803020104030203" pitchFamily="2" charset="-79"/>
                <a:cs typeface="Aharoni" panose="02010803020104030203" pitchFamily="2" charset="-79"/>
              </a:rPr>
              <a:t>PETROL STATIONS</a:t>
            </a:r>
          </a:p>
          <a:p>
            <a:r>
              <a:rPr lang="en-US" dirty="0" smtClean="0">
                <a:latin typeface="Aharoni" panose="02010803020104030203" pitchFamily="2" charset="-79"/>
                <a:cs typeface="Aharoni" panose="02010803020104030203" pitchFamily="2" charset="-79"/>
              </a:rPr>
              <a:t>TRUCK SPAREPART DEALERS</a:t>
            </a:r>
          </a:p>
          <a:p>
            <a:r>
              <a:rPr lang="en-US" dirty="0" smtClean="0">
                <a:latin typeface="Aharoni" panose="02010803020104030203" pitchFamily="2" charset="-79"/>
                <a:cs typeface="Aharoni" panose="02010803020104030203" pitchFamily="2" charset="-79"/>
              </a:rPr>
              <a:t>TOWING SERVICE PROVIDERS</a:t>
            </a:r>
          </a:p>
          <a:p>
            <a:r>
              <a:rPr lang="en-US" dirty="0" smtClean="0">
                <a:latin typeface="Aharoni" panose="02010803020104030203" pitchFamily="2" charset="-79"/>
                <a:cs typeface="Aharoni" panose="02010803020104030203" pitchFamily="2" charset="-79"/>
              </a:rPr>
              <a:t>TRACKING COMPANIES</a:t>
            </a:r>
          </a:p>
        </p:txBody>
      </p:sp>
    </p:spTree>
  </p:cSld>
  <p:clrMapOvr>
    <a:masterClrMapping/>
  </p:clrMapOvr>
  <mc:AlternateContent xmlns:mc="http://schemas.openxmlformats.org/markup-compatibility/2006" xmlns:p14="http://schemas.microsoft.com/office/powerpoint/2010/main">
    <mc:Choice Requires="p14">
      <p:transition spd="slow" p14:dur="1500">
        <p14:vortex dir="r"/>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1"/>
            <a:ext cx="10018713" cy="1981198"/>
          </a:xfrm>
        </p:spPr>
        <p:txBody>
          <a:bodyPr>
            <a:normAutofit/>
          </a:bodyPr>
          <a:lstStyle/>
          <a:p>
            <a:r>
              <a:rPr lang="en-US" dirty="0">
                <a:ln/>
                <a:solidFill>
                  <a:schemeClr val="tx1"/>
                </a:solidFill>
                <a:effectLst>
                  <a:outerShdw blurRad="38100" dist="19050" dir="2700000" algn="tl" rotWithShape="0">
                    <a:schemeClr val="dk1">
                      <a:alpha val="40000"/>
                    </a:schemeClr>
                  </a:outerShdw>
                </a:effectLst>
              </a:rPr>
              <a:t>WORK MANAGEMENT BUDGET</a:t>
            </a:r>
            <a:r>
              <a:rPr lang="en-US" dirty="0"/>
              <a:t/>
            </a:r>
            <a:br>
              <a:rPr lang="en-US" dirty="0"/>
            </a:br>
            <a:r>
              <a:rPr lang="en-US" sz="2000" dirty="0" smtClean="0"/>
              <a:t>TruckHub </a:t>
            </a:r>
            <a:r>
              <a:rPr lang="en-US" sz="2000" dirty="0"/>
              <a:t>is a </a:t>
            </a:r>
            <a:r>
              <a:rPr lang="en-US" sz="2000" dirty="0" smtClean="0"/>
              <a:t>smart-solution online company which </a:t>
            </a:r>
            <a:r>
              <a:rPr lang="en-US" sz="2000" dirty="0"/>
              <a:t>provides on-demand service </a:t>
            </a:r>
            <a:r>
              <a:rPr lang="en-US" sz="2000" dirty="0" smtClean="0"/>
              <a:t>to users. </a:t>
            </a:r>
            <a:r>
              <a:rPr lang="en-US" sz="2000" dirty="0"/>
              <a:t>It connects willing </a:t>
            </a:r>
            <a:r>
              <a:rPr lang="en-US" sz="2000" dirty="0" smtClean="0"/>
              <a:t>truck drivers to mechanics and other truck service providers. At the end of every closed deal the company keeps 10% of proceeds.</a:t>
            </a:r>
            <a:endParaRPr lang="en-US" sz="2000" dirty="0"/>
          </a:p>
        </p:txBody>
      </p:sp>
      <p:sp>
        <p:nvSpPr>
          <p:cNvPr id="3" name="Content Placeholder 2"/>
          <p:cNvSpPr>
            <a:spLocks noGrp="1"/>
          </p:cNvSpPr>
          <p:nvPr>
            <p:ph sz="half" idx="1"/>
          </p:nvPr>
        </p:nvSpPr>
        <p:spPr/>
        <p:txBody>
          <a:bodyPr/>
          <a:lstStyle/>
          <a:p>
            <a:pPr marL="0" indent="0" algn="ctr">
              <a:buNone/>
            </a:pPr>
            <a:r>
              <a:rPr lang="en-US" b="1" u="sng" dirty="0" smtClean="0">
                <a:latin typeface="Aharoni" panose="02010803020104030203" pitchFamily="2" charset="-79"/>
                <a:cs typeface="Aharoni" panose="02010803020104030203" pitchFamily="2" charset="-79"/>
              </a:rPr>
              <a:t>REVENUE STREAMS</a:t>
            </a:r>
          </a:p>
          <a:p>
            <a:r>
              <a:rPr lang="en-US" sz="2800" dirty="0" smtClean="0">
                <a:latin typeface="Aharoni" panose="02010803020104030203" pitchFamily="2" charset="-79"/>
                <a:cs typeface="Aharoni" panose="02010803020104030203" pitchFamily="2" charset="-79"/>
              </a:rPr>
              <a:t>10% </a:t>
            </a:r>
            <a:r>
              <a:rPr lang="en-US" dirty="0" smtClean="0">
                <a:latin typeface="Aharoni" panose="02010803020104030203" pitchFamily="2" charset="-79"/>
                <a:cs typeface="Aharoni" panose="02010803020104030203" pitchFamily="2" charset="-79"/>
              </a:rPr>
              <a:t>COMMISION ON CLOSED DEALS</a:t>
            </a:r>
          </a:p>
          <a:p>
            <a:r>
              <a:rPr lang="en-US" dirty="0" smtClean="0">
                <a:latin typeface="Aharoni" panose="02010803020104030203" pitchFamily="2" charset="-79"/>
                <a:cs typeface="Aharoni" panose="02010803020104030203" pitchFamily="2" charset="-79"/>
              </a:rPr>
              <a:t>MONTHLY SUBERIPTIONS OF MECHANICS</a:t>
            </a:r>
          </a:p>
          <a:p>
            <a:r>
              <a:rPr lang="en-US" dirty="0" smtClean="0">
                <a:latin typeface="Aharoni" panose="02010803020104030203" pitchFamily="2" charset="-79"/>
                <a:cs typeface="Aharoni" panose="02010803020104030203" pitchFamily="2" charset="-79"/>
              </a:rPr>
              <a:t>ADVERTISING PLATFORMS FOR SECOND AND THIRD PARTIES; main partners and affiliate companies like Amazon.</a:t>
            </a:r>
            <a:endParaRPr lang="en-US" dirty="0">
              <a:latin typeface="Aharoni" panose="02010803020104030203" pitchFamily="2" charset="-79"/>
              <a:cs typeface="Aharoni" panose="02010803020104030203" pitchFamily="2" charset="-79"/>
            </a:endParaRPr>
          </a:p>
        </p:txBody>
      </p:sp>
      <p:sp>
        <p:nvSpPr>
          <p:cNvPr id="4" name="Content Placeholder 3"/>
          <p:cNvSpPr>
            <a:spLocks noGrp="1"/>
          </p:cNvSpPr>
          <p:nvPr>
            <p:ph sz="half" idx="2"/>
          </p:nvPr>
        </p:nvSpPr>
        <p:spPr/>
        <p:txBody>
          <a:bodyPr/>
          <a:lstStyle/>
          <a:p>
            <a:pPr marL="0" indent="0" algn="ctr">
              <a:buNone/>
            </a:pPr>
            <a:r>
              <a:rPr lang="en-US" b="1" u="sng" dirty="0">
                <a:latin typeface="Aharoni" panose="02010803020104030203" pitchFamily="2" charset="-79"/>
                <a:cs typeface="Aharoni" panose="02010803020104030203" pitchFamily="2" charset="-79"/>
              </a:rPr>
              <a:t>PRIME SERVICES OFFERED</a:t>
            </a:r>
          </a:p>
          <a:p>
            <a:r>
              <a:rPr lang="en-US" dirty="0">
                <a:latin typeface="Aharoni" panose="02010803020104030203" pitchFamily="2" charset="-79"/>
                <a:cs typeface="Aharoni" panose="02010803020104030203" pitchFamily="2" charset="-79"/>
              </a:rPr>
              <a:t>MINOR REPAIRS</a:t>
            </a:r>
          </a:p>
          <a:p>
            <a:r>
              <a:rPr lang="en-US" dirty="0">
                <a:latin typeface="Aharoni" panose="02010803020104030203" pitchFamily="2" charset="-79"/>
                <a:cs typeface="Aharoni" panose="02010803020104030203" pitchFamily="2" charset="-79"/>
              </a:rPr>
              <a:t>MAJOR REPAIRS</a:t>
            </a:r>
          </a:p>
          <a:p>
            <a:r>
              <a:rPr lang="en-US" dirty="0">
                <a:latin typeface="Aharoni" panose="02010803020104030203" pitchFamily="2" charset="-79"/>
                <a:cs typeface="Aharoni" panose="02010803020104030203" pitchFamily="2" charset="-79"/>
              </a:rPr>
              <a:t>BUYING OF SPAREPARTS</a:t>
            </a:r>
          </a:p>
          <a:p>
            <a:r>
              <a:rPr lang="en-US" dirty="0">
                <a:latin typeface="Aharoni" panose="02010803020104030203" pitchFamily="2" charset="-79"/>
                <a:cs typeface="Aharoni" panose="02010803020104030203" pitchFamily="2" charset="-79"/>
              </a:rPr>
              <a:t>TOWING </a:t>
            </a:r>
            <a:endParaRPr lang="en-US" dirty="0" smtClean="0">
              <a:latin typeface="Aharoni" panose="02010803020104030203" pitchFamily="2" charset="-79"/>
              <a:cs typeface="Aharoni" panose="02010803020104030203" pitchFamily="2" charset="-79"/>
            </a:endParaRPr>
          </a:p>
          <a:p>
            <a:r>
              <a:rPr lang="en-US" dirty="0" smtClean="0">
                <a:latin typeface="Aharoni" panose="02010803020104030203" pitchFamily="2" charset="-79"/>
                <a:cs typeface="Aharoni" panose="02010803020104030203" pitchFamily="2" charset="-79"/>
              </a:rPr>
              <a:t>TRUCK WASH </a:t>
            </a:r>
            <a:endParaRPr lang="en-US" dirty="0">
              <a:latin typeface="Aharoni" panose="02010803020104030203" pitchFamily="2" charset="-79"/>
              <a:cs typeface="Aharoni" panose="02010803020104030203" pitchFamily="2" charset="-79"/>
            </a:endParaRPr>
          </a:p>
        </p:txBody>
      </p:sp>
    </p:spTree>
  </p:cSld>
  <p:clrMapOvr>
    <a:masterClrMapping/>
  </p:clrMapOvr>
  <mc:AlternateContent xmlns:mc="http://schemas.openxmlformats.org/markup-compatibility/2006" xmlns:p14="http://schemas.microsoft.com/office/powerpoint/2010/main">
    <mc:Choice Requires="p14">
      <p:transition spd="slow" p14:dur="1500">
        <p14:vortex dir="r"/>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12365" y="685800"/>
            <a:ext cx="7350125" cy="1073150"/>
          </a:xfrm>
        </p:spPr>
        <p:txBody>
          <a:bodyPr/>
          <a:lstStyle/>
          <a:p>
            <a:r>
              <a:rPr lang="en-US">
                <a:ln/>
                <a:solidFill>
                  <a:schemeClr val="tx1"/>
                </a:solidFill>
                <a:effectLst>
                  <a:outerShdw blurRad="38100" dist="19050" dir="2700000" algn="tl" rotWithShape="0">
                    <a:schemeClr val="dk1">
                      <a:alpha val="40000"/>
                    </a:schemeClr>
                  </a:outerShdw>
                </a:effectLst>
              </a:rPr>
              <a:t>RISK MANAGEMENT</a:t>
            </a:r>
          </a:p>
        </p:txBody>
      </p:sp>
      <p:sp>
        <p:nvSpPr>
          <p:cNvPr id="3" name="Content Placeholder 2"/>
          <p:cNvSpPr>
            <a:spLocks noGrp="1"/>
          </p:cNvSpPr>
          <p:nvPr>
            <p:ph sz="half" idx="1"/>
          </p:nvPr>
        </p:nvSpPr>
        <p:spPr>
          <a:xfrm>
            <a:off x="1483995" y="1522095"/>
            <a:ext cx="5123815" cy="4269105"/>
          </a:xfrm>
        </p:spPr>
        <p:txBody>
          <a:bodyPr/>
          <a:lstStyle/>
          <a:p>
            <a:r>
              <a:rPr lang="en-US" sz="2400">
                <a:ln/>
                <a:solidFill>
                  <a:schemeClr val="tx1"/>
                </a:solidFill>
                <a:effectLst>
                  <a:outerShdw blurRad="38100" dist="19050" dir="2700000" algn="tl" rotWithShape="0">
                    <a:schemeClr val="dk1">
                      <a:alpha val="40000"/>
                    </a:schemeClr>
                  </a:outerShdw>
                </a:effectLst>
              </a:rPr>
              <a:t>Fast response</a:t>
            </a:r>
          </a:p>
          <a:p>
            <a:r>
              <a:rPr lang="en-US" sz="2400">
                <a:ln/>
                <a:solidFill>
                  <a:schemeClr val="tx1"/>
                </a:solidFill>
                <a:effectLst>
                  <a:outerShdw blurRad="38100" dist="19050" dir="2700000" algn="tl" rotWithShape="0">
                    <a:schemeClr val="dk1">
                      <a:alpha val="40000"/>
                    </a:schemeClr>
                  </a:outerShdw>
                </a:effectLst>
              </a:rPr>
              <a:t>No premiums</a:t>
            </a:r>
          </a:p>
          <a:p>
            <a:r>
              <a:rPr lang="en-US" sz="2400">
                <a:ln/>
                <a:solidFill>
                  <a:schemeClr val="tx1"/>
                </a:solidFill>
                <a:effectLst>
                  <a:outerShdw blurRad="38100" dist="19050" dir="2700000" algn="tl" rotWithShape="0">
                    <a:schemeClr val="dk1">
                      <a:alpha val="40000"/>
                    </a:schemeClr>
                  </a:outerShdw>
                </a:effectLst>
              </a:rPr>
              <a:t>Wide network of mechanics</a:t>
            </a:r>
          </a:p>
          <a:p>
            <a:r>
              <a:rPr lang="en-US" sz="2400">
                <a:ln/>
                <a:solidFill>
                  <a:schemeClr val="tx1"/>
                </a:solidFill>
                <a:effectLst>
                  <a:outerShdw blurRad="38100" dist="19050" dir="2700000" algn="tl" rotWithShape="0">
                    <a:schemeClr val="dk1">
                      <a:alpha val="40000"/>
                    </a:schemeClr>
                  </a:outerShdw>
                </a:effectLst>
              </a:rPr>
              <a:t>Geo-targetting scanners</a:t>
            </a:r>
          </a:p>
          <a:p>
            <a:endParaRPr lang="en-US" sz="2400">
              <a:ln/>
              <a:solidFill>
                <a:schemeClr val="tx1"/>
              </a:solidFill>
              <a:effectLst>
                <a:outerShdw blurRad="38100" dist="19050" dir="2700000" algn="tl" rotWithShape="0">
                  <a:schemeClr val="dk1">
                    <a:alpha val="40000"/>
                  </a:schemeClr>
                </a:outerShdw>
              </a:effectLst>
            </a:endParaRPr>
          </a:p>
          <a:p>
            <a:endParaRPr lang="en-US"/>
          </a:p>
          <a:p>
            <a:endParaRPr lang="en-US"/>
          </a:p>
          <a:p>
            <a:endParaRPr lang="en-US"/>
          </a:p>
        </p:txBody>
      </p:sp>
      <p:sp>
        <p:nvSpPr>
          <p:cNvPr id="4" name="Content Placeholder 3"/>
          <p:cNvSpPr>
            <a:spLocks noGrp="1"/>
          </p:cNvSpPr>
          <p:nvPr>
            <p:ph sz="half" idx="2"/>
          </p:nvPr>
        </p:nvSpPr>
        <p:spPr/>
        <p:txBody>
          <a:bodyPr/>
          <a:lstStyle/>
          <a:p>
            <a:endParaRPr lang="en-US"/>
          </a:p>
        </p:txBody>
      </p:sp>
    </p:spTree>
  </p:cSld>
  <p:clrMapOvr>
    <a:masterClrMapping/>
  </p:clrMapOvr>
  <mc:AlternateContent xmlns:mc="http://schemas.openxmlformats.org/markup-compatibility/2006" xmlns:p14="http://schemas.microsoft.com/office/powerpoint/2010/main">
    <mc:Choice Requires="p14">
      <p:transition spd="slow" p14:dur="1500">
        <p14:vortex dir="r"/>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1" y="421106"/>
            <a:ext cx="10018713" cy="1179094"/>
          </a:xfrm>
        </p:spPr>
        <p:txBody>
          <a:bodyPr/>
          <a:lstStyle/>
          <a:p>
            <a:r>
              <a:rPr lang="en-US" b="1" dirty="0"/>
              <a:t>PROJECT COMMUNICATION</a:t>
            </a:r>
          </a:p>
        </p:txBody>
      </p:sp>
      <p:sp>
        <p:nvSpPr>
          <p:cNvPr id="3" name="Content Placeholder 2"/>
          <p:cNvSpPr>
            <a:spLocks noGrp="1"/>
          </p:cNvSpPr>
          <p:nvPr>
            <p:ph sz="half" idx="1"/>
          </p:nvPr>
        </p:nvSpPr>
        <p:spPr>
          <a:xfrm>
            <a:off x="1484312" y="1913021"/>
            <a:ext cx="4895055" cy="4018547"/>
          </a:xfrm>
        </p:spPr>
        <p:txBody>
          <a:bodyPr/>
          <a:lstStyle/>
          <a:p>
            <a:r>
              <a:rPr lang="en-US" dirty="0" smtClean="0"/>
              <a:t>FLYERS; mainly through partner outlets</a:t>
            </a:r>
          </a:p>
          <a:p>
            <a:r>
              <a:rPr lang="en-US" dirty="0" smtClean="0"/>
              <a:t>POSTERS</a:t>
            </a:r>
          </a:p>
          <a:p>
            <a:r>
              <a:rPr lang="en-US" dirty="0" smtClean="0"/>
              <a:t>MAINSTREAM MEDIA; radio/ television</a:t>
            </a:r>
          </a:p>
          <a:p>
            <a:r>
              <a:rPr lang="en-US" dirty="0" smtClean="0"/>
              <a:t>SOCIAL MEDIA</a:t>
            </a:r>
          </a:p>
          <a:p>
            <a:r>
              <a:rPr lang="en-US" dirty="0" smtClean="0"/>
              <a:t>REFERALL COMMISIONS</a:t>
            </a:r>
          </a:p>
          <a:p>
            <a:r>
              <a:rPr lang="en-US" dirty="0" smtClean="0"/>
              <a:t>OPTIMIZING ONLINE SEARCH VISIBILITY</a:t>
            </a:r>
          </a:p>
          <a:p>
            <a:r>
              <a:rPr lang="en-US" dirty="0" smtClean="0"/>
              <a:t>STICKERS ON TRUCKS</a:t>
            </a:r>
            <a:endParaRPr lang="en-US" dirty="0"/>
          </a:p>
        </p:txBody>
      </p:sp>
      <p:pic>
        <p:nvPicPr>
          <p:cNvPr id="7" name="Content Placeholder 6"/>
          <p:cNvPicPr>
            <a:picLocks noGrp="1" noChangeAspect="1"/>
          </p:cNvPicPr>
          <p:nvPr>
            <p:ph sz="half" idx="2"/>
          </p:nvPr>
        </p:nvPicPr>
        <p:blipFill>
          <a:blip r:embed="rId2"/>
          <a:stretch>
            <a:fillRect/>
          </a:stretch>
        </p:blipFill>
        <p:spPr>
          <a:xfrm>
            <a:off x="7267074" y="1913022"/>
            <a:ext cx="4331368" cy="383807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mc:AlternateContent xmlns:mc="http://schemas.openxmlformats.org/markup-compatibility/2006" xmlns:p14="http://schemas.microsoft.com/office/powerpoint/2010/main">
    <mc:Choice Requires="p14">
      <p:transition spd="slow" p14:dur="1500">
        <p14:vortex dir="r"/>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1" y="360948"/>
            <a:ext cx="10018713" cy="1010652"/>
          </a:xfrm>
        </p:spPr>
        <p:txBody>
          <a:bodyPr/>
          <a:lstStyle/>
          <a:p>
            <a:r>
              <a:rPr lang="en-US" dirty="0"/>
              <a:t>PROJECT CLOSURE</a:t>
            </a:r>
          </a:p>
        </p:txBody>
      </p:sp>
      <p:sp>
        <p:nvSpPr>
          <p:cNvPr id="5" name="Content Placeholder 4"/>
          <p:cNvSpPr>
            <a:spLocks noGrp="1"/>
          </p:cNvSpPr>
          <p:nvPr>
            <p:ph idx="1"/>
          </p:nvPr>
        </p:nvSpPr>
        <p:spPr>
          <a:xfrm>
            <a:off x="1484310" y="1684421"/>
            <a:ext cx="10018713" cy="4259179"/>
          </a:xfrm>
        </p:spPr>
        <p:txBody>
          <a:bodyPr/>
          <a:lstStyle/>
          <a:p>
            <a:pPr marL="0" indent="0" algn="ctr">
              <a:buNone/>
            </a:pPr>
            <a:r>
              <a:rPr lang="en-US" sz="2800" b="1" u="sng" dirty="0" smtClean="0"/>
              <a:t>12</a:t>
            </a:r>
            <a:r>
              <a:rPr lang="en-US" b="1" u="sng" baseline="30000" dirty="0" smtClean="0"/>
              <a:t>TH</a:t>
            </a:r>
            <a:r>
              <a:rPr lang="en-US" b="1" u="sng" dirty="0" smtClean="0"/>
              <a:t> MONTH PLAN</a:t>
            </a:r>
          </a:p>
          <a:p>
            <a:r>
              <a:rPr lang="en-US" dirty="0" smtClean="0"/>
              <a:t>PARTNER WITH MEDICAL PROVIDERS</a:t>
            </a:r>
          </a:p>
          <a:p>
            <a:r>
              <a:rPr lang="en-US" dirty="0" smtClean="0"/>
              <a:t>PARTNER WITH HOTELS</a:t>
            </a:r>
          </a:p>
          <a:p>
            <a:r>
              <a:rPr lang="en-US" dirty="0" smtClean="0"/>
              <a:t>INCORPORATE OTHER VEHICLE TYPES</a:t>
            </a:r>
          </a:p>
          <a:p>
            <a:r>
              <a:rPr lang="en-US" dirty="0" smtClean="0"/>
              <a:t>ESTABLISH QUICK RESPONSE GARAGES</a:t>
            </a:r>
          </a:p>
          <a:p>
            <a:r>
              <a:rPr lang="en-US" dirty="0" smtClean="0"/>
              <a:t>ESTABLISH TRACKING COMPANIES</a:t>
            </a:r>
          </a:p>
          <a:p>
            <a:r>
              <a:rPr lang="en-US" dirty="0" smtClean="0"/>
              <a:t>USE BLOCK-CHAIN PAYMENT; reduce double payments</a:t>
            </a:r>
          </a:p>
          <a:p>
            <a:r>
              <a:rPr lang="en-US" dirty="0" smtClean="0"/>
              <a:t>START TRAINING PROGRAMS FOR DRIVERS AND MECHANICS</a:t>
            </a:r>
            <a:endParaRPr lang="en-US" dirty="0"/>
          </a:p>
        </p:txBody>
      </p:sp>
      <p:pic>
        <p:nvPicPr>
          <p:cNvPr id="6" name="Picture 5"/>
          <p:cNvPicPr>
            <a:picLocks noChangeAspect="1"/>
          </p:cNvPicPr>
          <p:nvPr/>
        </p:nvPicPr>
        <p:blipFill>
          <a:blip r:embed="rId2">
            <a:duotone>
              <a:schemeClr val="accent1">
                <a:shade val="45000"/>
                <a:satMod val="135000"/>
              </a:schemeClr>
              <a:prstClr val="white"/>
            </a:duotone>
          </a:blip>
          <a:stretch>
            <a:fillRect/>
          </a:stretch>
        </p:blipFill>
        <p:spPr>
          <a:xfrm>
            <a:off x="9626443" y="146198"/>
            <a:ext cx="2395936" cy="2450804"/>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p14:vortex dir="r"/>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31670" y="685800"/>
            <a:ext cx="6371590" cy="1188720"/>
          </a:xfrm>
        </p:spPr>
        <p:txBody>
          <a:bodyPr/>
          <a:lstStyle/>
          <a:p>
            <a:r>
              <a:rPr lang="en-US"/>
              <a:t>REFERENCES</a:t>
            </a:r>
          </a:p>
        </p:txBody>
      </p:sp>
      <p:sp>
        <p:nvSpPr>
          <p:cNvPr id="3" name="Content Placeholder 2"/>
          <p:cNvSpPr>
            <a:spLocks noGrp="1"/>
          </p:cNvSpPr>
          <p:nvPr>
            <p:ph idx="1"/>
          </p:nvPr>
        </p:nvSpPr>
        <p:spPr/>
        <p:txBody>
          <a:bodyPr>
            <a:normAutofit fontScale="90000" lnSpcReduction="10000"/>
          </a:bodyPr>
          <a:lstStyle/>
          <a:p>
            <a:pPr marL="0" indent="0"/>
            <a:r>
              <a:rPr lang="en-US"/>
              <a:t>Ajournal on Safety, Trucking industry shows a recent study held in 2016,which  ranks the 1-95 in connecticut as among the most dangerous thirteen roads in the states.</a:t>
            </a:r>
          </a:p>
          <a:p>
            <a:pPr marL="0" indent="0"/>
            <a:r>
              <a:rPr lang="en-US"/>
              <a:t>Need for quality improvemnet in the logistics industries to reduce traffic on roads is  well written by Jack W Plunkett in his book on Transportation, supply chain and logistics.</a:t>
            </a:r>
          </a:p>
          <a:p>
            <a:pPr marL="0" indent="0"/>
            <a:r>
              <a:rPr lang="en-US"/>
              <a:t>Hartford courant article reveals that the congestion on the 1-95 connecticut highway is more that a traffic dilemma. Collective measure on safety have to be considered first. </a:t>
            </a:r>
          </a:p>
          <a:p>
            <a:pPr marL="0" indent="0">
              <a:buNone/>
            </a:pPr>
            <a:endParaRPr lang="en-US"/>
          </a:p>
          <a:p>
            <a:pPr marL="0" indent="0">
              <a:buNone/>
            </a:pPr>
            <a:endParaRPr lang="en-US"/>
          </a:p>
        </p:txBody>
      </p:sp>
    </p:spTree>
  </p:cSld>
  <p:clrMapOvr>
    <a:masterClrMapping/>
  </p:clrMapOvr>
  <mc:AlternateContent xmlns:mc="http://schemas.openxmlformats.org/markup-compatibility/2006" xmlns:p14="http://schemas.microsoft.com/office/powerpoint/2010/main">
    <mc:Choice Requires="p14">
      <p:transition spd="slow" p14:dur="1500">
        <p14:vortex dir="r"/>
      </p:transition>
    </mc:Choice>
    <mc:Fallback xmlns="">
      <p:transition spd="slow">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Orange Re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Parallax">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fillRect/>
          </a:stretch>
        </a:blip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TM03457496[[fn=Parallax]]</Template>
  <TotalTime>0</TotalTime>
  <Words>426</Words>
  <Application>Microsoft Office PowerPoint</Application>
  <PresentationFormat>Custom</PresentationFormat>
  <Paragraphs>81</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Parallax</vt:lpstr>
      <vt:lpstr>  TRUCK-connect</vt:lpstr>
      <vt:lpstr>Project overview</vt:lpstr>
      <vt:lpstr>PROJECT MISSION STATEMENT </vt:lpstr>
      <vt:lpstr>PROBLEM STATEMENT The freight industry aches for a long-lasting solution to the mistrust challenge between employers and employees. </vt:lpstr>
      <vt:lpstr>MARKET OPPORTUNITY</vt:lpstr>
      <vt:lpstr>WORK BREAKDOWN STRUCTURE</vt:lpstr>
      <vt:lpstr>WORK MANAGEMENT BUDGET TruckHub is a smart-solution online company which provides on-demand service to users. It connects willing truck drivers to mechanics and other truck service providers. At the end of every closed deal the company keeps 10% of proceeds.</vt:lpstr>
      <vt:lpstr>RISK MANAGEMENT</vt:lpstr>
      <vt:lpstr>PROJECT COMMUNICATION</vt:lpstr>
      <vt:lpstr>PROJECT CLOSURE</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Simon</cp:lastModifiedBy>
  <cp:revision>19</cp:revision>
  <dcterms:created xsi:type="dcterms:W3CDTF">2019-02-27T21:16:00Z</dcterms:created>
  <dcterms:modified xsi:type="dcterms:W3CDTF">2019-04-15T01:40:21Z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1033-10.2.0.7646</vt:lpwstr>
  </property>
</Properties>
</file>